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7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7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8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DC7642-5A47-445E-9EAB-4BE81BC56C6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EC900C-DE3B-4768-B1EB-D26AAB6DA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D260-1A11-4EA1-9548-E43EB328C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sz="5400" dirty="0"/>
              <a:t>Community Development Block Grant Program (CDBG)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C103C-FB9C-4EE9-95BF-DACD2F70F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b="1" dirty="0"/>
              <a:t>Planning and economic Development Department</a:t>
            </a:r>
          </a:p>
          <a:p>
            <a:r>
              <a:rPr lang="en-US" dirty="0"/>
              <a:t>Pre-Development Meeting</a:t>
            </a:r>
          </a:p>
          <a:p>
            <a:r>
              <a:rPr lang="en-US" dirty="0"/>
              <a:t>April 13,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B9998-390F-4B5D-B1A6-B58A32A0A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93" y="2598658"/>
            <a:ext cx="1429858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9710-A180-46D1-AFE4-44C2A226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CDBG FY 2021 Activities</a:t>
            </a:r>
            <a:b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D9F0A0-D98A-4B5D-8B14-7F4F5362C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771028"/>
              </p:ext>
            </p:extLst>
          </p:nvPr>
        </p:nvGraphicFramePr>
        <p:xfrm>
          <a:off x="3305262" y="2206305"/>
          <a:ext cx="4630723" cy="309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399">
                  <a:extLst>
                    <a:ext uri="{9D8B030D-6E8A-4147-A177-3AD203B41FA5}">
                      <a16:colId xmlns:a16="http://schemas.microsoft.com/office/drawing/2014/main" val="3650491926"/>
                    </a:ext>
                  </a:extLst>
                </a:gridCol>
                <a:gridCol w="1481324">
                  <a:extLst>
                    <a:ext uri="{9D8B030D-6E8A-4147-A177-3AD203B41FA5}">
                      <a16:colId xmlns:a16="http://schemas.microsoft.com/office/drawing/2014/main" val="335093114"/>
                    </a:ext>
                  </a:extLst>
                </a:gridCol>
              </a:tblGrid>
              <a:tr h="67297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23565"/>
                  </a:ext>
                </a:extLst>
              </a:tr>
              <a:tr h="392426">
                <a:tc>
                  <a:txBody>
                    <a:bodyPr/>
                    <a:lstStyle/>
                    <a:p>
                      <a:r>
                        <a:rPr lang="en-US" dirty="0"/>
                        <a:t>Residential Rehabilitation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$305,140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29270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r>
                        <a:rPr lang="en-US" dirty="0"/>
                        <a:t>Public Service (Senior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$152,569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63243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r>
                        <a:rPr lang="en-US" dirty="0"/>
                        <a:t>Public Facilities &amp;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$355,997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36050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r>
                        <a:rPr lang="en-US" dirty="0"/>
                        <a:t>Program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$203,426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73942"/>
                  </a:ext>
                </a:extLst>
              </a:tr>
              <a:tr h="373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$1,017,132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80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8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279A-58BA-41CF-AB87-72848E99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   Public Facilities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Senior Residence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6C2580-97C1-479A-8507-2F512A4B3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33" y="2218647"/>
            <a:ext cx="2192247" cy="29229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CE9AD-BAB8-4B96-81F3-D7E49DD6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9" y="2225131"/>
            <a:ext cx="2192247" cy="2922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918FD-381A-466C-A50C-295E1906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94" y="2380360"/>
            <a:ext cx="2075826" cy="27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CC6B-A926-4E04-BA50-96111010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  Residential Rehabilitation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5EBE3-017D-4639-8FD3-5BCEDC103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91" y="2371399"/>
            <a:ext cx="1258350" cy="12839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01F9C-7ADB-4505-A0F1-E82EDD91F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6" y="3113959"/>
            <a:ext cx="1770863" cy="2546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23722-B4BE-4896-9C6A-94DFE1213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72" y="1862624"/>
            <a:ext cx="2849469" cy="1450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AEC7B9-59DB-4A75-A89B-BC5CBDA9A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17" y="3785555"/>
            <a:ext cx="2074594" cy="1607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F8B93-7838-45F7-868E-6F5D2894B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69" y="2049161"/>
            <a:ext cx="3249808" cy="1077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4BCEF-E43E-463D-807B-BDBF82B42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86" y="3731155"/>
            <a:ext cx="3019307" cy="19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D593-FD34-44D4-A1A1-436E34A1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    Public Service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22872E-E50A-4C0F-BC69-82A2A411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3" y="2417112"/>
            <a:ext cx="5325779" cy="3079018"/>
          </a:xfrm>
        </p:spPr>
      </p:pic>
    </p:spTree>
    <p:extLst>
      <p:ext uri="{BB962C8B-B14F-4D97-AF65-F5344CB8AC3E}">
        <p14:creationId xmlns:p14="http://schemas.microsoft.com/office/powerpoint/2010/main" val="221585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68F4-A3A1-49A5-8D6C-5DA17A27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    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B86F-DAD4-443B-982B-44DAB4AC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CDBG-CV $1,400,676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73050" lvl="1" indent="-273050" algn="just">
              <a:spcBef>
                <a:spcPts val="600"/>
              </a:spcBef>
              <a:spcAft>
                <a:spcPts val="1200"/>
              </a:spcAft>
              <a:buClr>
                <a:srgbClr val="FF6700"/>
              </a:buClr>
              <a:buSzPct val="95000"/>
            </a:pP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Funding from CARES Act to be used for activities in direct response to COVID-19 pandemic.</a:t>
            </a:r>
          </a:p>
          <a:p>
            <a:pPr marL="820737" lvl="3" indent="-273050" algn="just">
              <a:spcBef>
                <a:spcPts val="600"/>
              </a:spcBef>
              <a:spcAft>
                <a:spcPts val="1200"/>
              </a:spcAft>
              <a:buSzPct val="95000"/>
            </a:pP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Micro-Enterprise</a:t>
            </a:r>
          </a:p>
          <a:p>
            <a:pPr marL="820737" lvl="3" indent="-273050" algn="just">
              <a:spcBef>
                <a:spcPts val="600"/>
              </a:spcBef>
              <a:spcAft>
                <a:spcPts val="1200"/>
              </a:spcAft>
              <a:buSzPct val="95000"/>
            </a:pP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Mortgage Assistance</a:t>
            </a:r>
          </a:p>
          <a:p>
            <a:pPr marL="820737" lvl="3" indent="-273050" algn="just">
              <a:spcBef>
                <a:spcPts val="600"/>
              </a:spcBef>
              <a:spcAft>
                <a:spcPts val="1200"/>
              </a:spcAft>
              <a:buSzPct val="95000"/>
            </a:pP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Rental Assistance</a:t>
            </a:r>
          </a:p>
          <a:p>
            <a:pPr marL="820737" lvl="3" indent="-273050" algn="just">
              <a:spcBef>
                <a:spcPts val="600"/>
              </a:spcBef>
              <a:spcAft>
                <a:spcPts val="1200"/>
              </a:spcAft>
              <a:buSzPct val="95000"/>
            </a:pP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Utilities Assistance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8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C7D6-F0E4-4DED-A0BF-345E1127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           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B6CE-308F-444B-B55C-9C356571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000" b="1" dirty="0">
                <a:solidFill>
                  <a:srgbClr val="7F7F7F"/>
                </a:solidFill>
                <a:cs typeface="Arial" charset="0"/>
              </a:rPr>
              <a:t>Community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8247-10D9-4C33-932E-A931709B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    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7897-A334-4489-B4A5-90C8E9B6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None/>
            </a:pPr>
            <a:r>
              <a:rPr lang="en-US" sz="2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  <a:p>
            <a:pPr marL="342900" indent="-342900" algn="just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Action Plan </a:t>
            </a:r>
          </a:p>
          <a:p>
            <a:pPr marL="342900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Hearing and Presentation of Proposed Action Plan - June 15, 2022</a:t>
            </a:r>
          </a:p>
          <a:p>
            <a:pPr marL="342900" indent="-342900" algn="just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Action Plan to HUD – August 15, 2022</a:t>
            </a:r>
          </a:p>
          <a:p>
            <a:pPr marL="342900" indent="-342900" algn="just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Year Begins  - October </a:t>
            </a:r>
            <a:r>
              <a:rPr lang="en-US" sz="2400" dirty="0">
                <a:cs typeface="Arial" charset="0"/>
              </a:rPr>
              <a:t>1, 2022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5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6AC8-242D-478F-BEDF-25158337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   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99E3-85C2-4EE9-B46C-B817BB90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000" b="1" dirty="0">
                <a:solidFill>
                  <a:srgbClr val="7F7F7F"/>
                </a:solidFill>
                <a:cs typeface="Arial" charset="0"/>
              </a:rPr>
              <a:t>Thank You for Participating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7954DD-8A23-40CB-BAB1-648BFDF0F0F3}"/>
              </a:ext>
            </a:extLst>
          </p:cNvPr>
          <p:cNvSpPr txBox="1"/>
          <p:nvPr/>
        </p:nvSpPr>
        <p:spPr>
          <a:xfrm>
            <a:off x="4026716" y="1090569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EC8C0-EBC6-4AAA-8231-C45ED8308EEF}"/>
              </a:ext>
            </a:extLst>
          </p:cNvPr>
          <p:cNvSpPr txBox="1"/>
          <p:nvPr/>
        </p:nvSpPr>
        <p:spPr>
          <a:xfrm>
            <a:off x="562841" y="1932708"/>
            <a:ext cx="1106631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Overview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U.S. Department of Housing and Urban Development (HUD) provides eligible metropolitan cities and urban counties (called "entitlement communities") with annual direct grant called the Community Development Block Grant (CDBG)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E792F0-C0F7-424C-AF40-B30D96ED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cs typeface="Arial" charset="0"/>
              </a:rPr>
              <a:t>		</a:t>
            </a:r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811B-3438-449D-B595-FDB84F82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E2165-DC8A-4897-A17A-638D05A9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Overview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273050" lvl="1" indent="-273050" algn="just">
              <a:spcBef>
                <a:spcPts val="600"/>
              </a:spcBef>
              <a:spcAft>
                <a:spcPts val="1200"/>
              </a:spcAft>
              <a:buClr>
                <a:srgbClr val="FF6700"/>
              </a:buClr>
              <a:buSzPct val="95000"/>
            </a:pP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City of Pembroke Pines is an entitlement city and is required to develop an Annual Action Plan.</a:t>
            </a:r>
          </a:p>
          <a:p>
            <a:pPr marL="273050" lvl="1" indent="-273050" algn="just">
              <a:spcBef>
                <a:spcPts val="600"/>
              </a:spcBef>
              <a:spcAft>
                <a:spcPts val="1200"/>
              </a:spcAft>
              <a:buClr>
                <a:srgbClr val="FF6700"/>
              </a:buClr>
              <a:buSzPct val="95000"/>
            </a:pP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Action Plan serves as an application for the CDBG funding. </a:t>
            </a:r>
          </a:p>
          <a:p>
            <a:pPr marL="273050" lvl="1" indent="-273050" algn="just">
              <a:spcBef>
                <a:spcPts val="600"/>
              </a:spcBef>
              <a:spcAft>
                <a:spcPts val="1200"/>
              </a:spcAft>
              <a:buClr>
                <a:srgbClr val="FF6700"/>
              </a:buClr>
              <a:buSzPct val="95000"/>
            </a:pP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City expected to receive approximately $1,017,132 in CDBG funds for Fiscal Year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D699-FB82-4991-B8BC-3D745B36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B007-766A-442A-9899-56FACC96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6700"/>
              </a:buClr>
              <a:buSzPct val="95000"/>
              <a:buFont typeface="Wingdings 2" pitchFamily="18" charset="2"/>
              <a:buNone/>
            </a:pPr>
            <a:r>
              <a:rPr lang="en-US" sz="3000" b="1" dirty="0">
                <a:solidFill>
                  <a:srgbClr val="7F7F7F"/>
                </a:solidFill>
                <a:cs typeface="Arial" charset="0"/>
              </a:rPr>
              <a:t>National Objectives </a:t>
            </a:r>
          </a:p>
          <a:p>
            <a:pPr>
              <a:buClr>
                <a:srgbClr val="FF6700"/>
              </a:buClr>
              <a:buSzPct val="95000"/>
              <a:buFont typeface="Wingdings 2" pitchFamily="18" charset="2"/>
              <a:buNone/>
            </a:pPr>
            <a:endParaRPr lang="en-US" sz="1500" b="1" dirty="0">
              <a:solidFill>
                <a:srgbClr val="7F7F7F"/>
              </a:solidFill>
              <a:cs typeface="Arial" charset="0"/>
            </a:endParaRPr>
          </a:p>
          <a:p>
            <a:pPr algn="just">
              <a:buClr>
                <a:srgbClr val="FF6700"/>
              </a:buClr>
              <a:buSzPct val="95000"/>
            </a:pPr>
            <a:r>
              <a:rPr lang="en-US" sz="2400" dirty="0">
                <a:cs typeface="Arial" charset="0"/>
              </a:rPr>
              <a:t>CDBG activities must result in one of the following:</a:t>
            </a:r>
          </a:p>
          <a:p>
            <a:pPr algn="just">
              <a:buClr>
                <a:srgbClr val="FF6700"/>
              </a:buClr>
              <a:buSzPct val="95000"/>
            </a:pPr>
            <a:endParaRPr lang="en-US" sz="2400" dirty="0">
              <a:cs typeface="Arial" charset="0"/>
            </a:endParaRPr>
          </a:p>
          <a:p>
            <a:pPr marL="800100" lvl="1" indent="-342900" algn="just">
              <a:lnSpc>
                <a:spcPct val="200000"/>
              </a:lnSpc>
              <a:buClr>
                <a:srgbClr val="FF6700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sz="2400" dirty="0">
                <a:cs typeface="Arial" charset="0"/>
              </a:rPr>
              <a:t>Benefit low/mod income persons</a:t>
            </a:r>
          </a:p>
          <a:p>
            <a:pPr marL="800100" lvl="1" indent="-342900" algn="just">
              <a:lnSpc>
                <a:spcPct val="200000"/>
              </a:lnSpc>
              <a:buClr>
                <a:srgbClr val="FF6700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sz="2400" dirty="0">
                <a:cs typeface="Arial" charset="0"/>
              </a:rPr>
              <a:t>Prevent or eliminate slums and blight</a:t>
            </a:r>
          </a:p>
          <a:p>
            <a:pPr marL="800100" lvl="1" indent="-342900" algn="just">
              <a:lnSpc>
                <a:spcPct val="200000"/>
              </a:lnSpc>
              <a:buClr>
                <a:srgbClr val="FF6700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sz="2400" dirty="0">
                <a:cs typeface="Arial" charset="0"/>
              </a:rPr>
              <a:t>Meet an urgent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3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FA7D-365F-4463-A535-C608A7E2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Low to Moderate Income Areas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7A83D-4250-4FEF-AB9F-B575C5A9A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918" y="1894379"/>
            <a:ext cx="6533786" cy="4285001"/>
          </a:xfrm>
        </p:spPr>
      </p:pic>
    </p:spTree>
    <p:extLst>
      <p:ext uri="{BB962C8B-B14F-4D97-AF65-F5344CB8AC3E}">
        <p14:creationId xmlns:p14="http://schemas.microsoft.com/office/powerpoint/2010/main" val="46341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C47C-E106-4C22-959F-A5BCB259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3D80-E48C-4378-8C15-5EBF5871133A}"/>
              </a:ext>
            </a:extLst>
          </p:cNvPr>
          <p:cNvSpPr txBox="1"/>
          <p:nvPr/>
        </p:nvSpPr>
        <p:spPr>
          <a:xfrm>
            <a:off x="2812026" y="1743507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Income Limits</a:t>
            </a:r>
          </a:p>
          <a:p>
            <a:pPr algn="ctr"/>
            <a:r>
              <a:rPr lang="en-US" dirty="0">
                <a:cs typeface="Arial" charset="0"/>
              </a:rPr>
              <a:t>April 1, 2021 (updated annually)</a:t>
            </a:r>
            <a:endParaRPr lang="en-US" sz="1800" dirty="0">
              <a:cs typeface="Arial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AA83EE3-EE7F-41BE-A60A-8B0DA18E6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859591"/>
              </p:ext>
            </p:extLst>
          </p:nvPr>
        </p:nvGraphicFramePr>
        <p:xfrm>
          <a:off x="3473042" y="2726421"/>
          <a:ext cx="5327011" cy="3397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672">
                  <a:extLst>
                    <a:ext uri="{9D8B030D-6E8A-4147-A177-3AD203B41FA5}">
                      <a16:colId xmlns:a16="http://schemas.microsoft.com/office/drawing/2014/main" val="1970194618"/>
                    </a:ext>
                  </a:extLst>
                </a:gridCol>
                <a:gridCol w="1343705">
                  <a:extLst>
                    <a:ext uri="{9D8B030D-6E8A-4147-A177-3AD203B41FA5}">
                      <a16:colId xmlns:a16="http://schemas.microsoft.com/office/drawing/2014/main" val="3407122671"/>
                    </a:ext>
                  </a:extLst>
                </a:gridCol>
                <a:gridCol w="1231317">
                  <a:extLst>
                    <a:ext uri="{9D8B030D-6E8A-4147-A177-3AD203B41FA5}">
                      <a16:colId xmlns:a16="http://schemas.microsoft.com/office/drawing/2014/main" val="2914716298"/>
                    </a:ext>
                  </a:extLst>
                </a:gridCol>
                <a:gridCol w="1231317">
                  <a:extLst>
                    <a:ext uri="{9D8B030D-6E8A-4147-A177-3AD203B41FA5}">
                      <a16:colId xmlns:a16="http://schemas.microsoft.com/office/drawing/2014/main" val="2516764345"/>
                    </a:ext>
                  </a:extLst>
                </a:gridCol>
              </a:tblGrid>
              <a:tr h="1093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Household Size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30% AMI and Lower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Low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Income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31% to 50% AMI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Moderate Income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51% to 80% AMI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extLst>
                  <a:ext uri="{0D108BD9-81ED-4DB2-BD59-A6C34878D82A}">
                    <a16:rowId xmlns:a16="http://schemas.microsoft.com/office/drawing/2014/main" val="3456998787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$18,500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$30,800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$49,300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2265885465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$21,150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$35,200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$56,350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1985321575"/>
                  </a:ext>
                </a:extLst>
              </a:tr>
              <a:tr h="27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$23,800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$39,600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$63,400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1919454001"/>
                  </a:ext>
                </a:extLst>
              </a:tr>
              <a:tr h="308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$26,500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$44,000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$70,400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2562805093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$31,040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$47,550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$76,050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864935873"/>
                  </a:ext>
                </a:extLst>
              </a:tr>
              <a:tr h="308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$35,580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$51,050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$81,700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120125023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$40,120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$54,600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$87,300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1990227958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95"/>
                        </a:spcBef>
                        <a:spcAft>
                          <a:spcPts val="27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$44,660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$58,100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$92,950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241828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7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1FBB-AA71-4B16-AC7F-855517B2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595E-777B-4772-8941-4D9CBAF9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Eligible Activities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Revitalize neighborhoods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Provide decent and affordable housing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Expand economic opportunities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Improve community facilities and services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Infrastructure Improvements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Neighborhood Facilities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Micro-Enterprise Activities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Homeownership Assistance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Development Assistance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Planning and administration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4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CF29-58AA-4497-BF52-0AF655A6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507-88B6-46D9-85AC-A5858423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Ineligible Activities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5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Buildings utilized for the general conduct of government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General government expenses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New housing construction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Income payments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Mortgage or utility payments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Operating and maintenance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1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6679-6B47-49CC-AA32-0E06CD13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cs typeface="Arial" charset="0"/>
              </a:rPr>
              <a:t>				CDBG Program</a:t>
            </a:r>
            <a:br>
              <a:rPr lang="en-US" sz="4800" b="1" dirty="0">
                <a:solidFill>
                  <a:schemeClr val="bg1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4D49-3FBC-4168-A018-35F172CD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6700"/>
              </a:buClr>
              <a:buSzPct val="95000"/>
              <a:buFont typeface="Wingdings 2" pitchFamily="18" charset="2"/>
              <a:buNone/>
            </a:pPr>
            <a:r>
              <a:rPr lang="en-US" sz="3000" b="1" dirty="0">
                <a:solidFill>
                  <a:srgbClr val="7F7F7F"/>
                </a:solidFill>
                <a:cs typeface="Arial" charset="0"/>
              </a:rPr>
              <a:t>PRIOR USE OF CDBG Funding </a:t>
            </a:r>
          </a:p>
          <a:p>
            <a:pPr>
              <a:buClr>
                <a:srgbClr val="FF6700"/>
              </a:buClr>
              <a:buSzPct val="95000"/>
              <a:buFont typeface="Wingdings 2" pitchFamily="18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36600" lvl="1" indent="-3429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Housing rehabilitation for owner-occupants             </a:t>
            </a:r>
          </a:p>
          <a:p>
            <a:pPr marL="736600" lvl="1" indent="-3429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Economic development (commercial rehabilitation &amp; small business job creation and retention)  </a:t>
            </a:r>
          </a:p>
          <a:p>
            <a:pPr marL="736600" lvl="1" indent="-3429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Parks and recreation facilities</a:t>
            </a:r>
          </a:p>
          <a:p>
            <a:pPr marL="736600" lvl="1" indent="-3429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Street, water, sewer, and drainage improvements</a:t>
            </a:r>
          </a:p>
          <a:p>
            <a:pPr marL="736600" lvl="1" indent="-3429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Senior-oriented facilities and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766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</TotalTime>
  <Words>523</Words>
  <Application>Microsoft Office PowerPoint</Application>
  <PresentationFormat>Widescreen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Wingdings 2</vt:lpstr>
      <vt:lpstr>Retrospect</vt:lpstr>
      <vt:lpstr>Community Development Block Grant Program (CDBG)</vt:lpstr>
      <vt:lpstr>  CDBG Program </vt:lpstr>
      <vt:lpstr>   CDBG Program </vt:lpstr>
      <vt:lpstr>    CDBG Program </vt:lpstr>
      <vt:lpstr> Low to Moderate Income Areas </vt:lpstr>
      <vt:lpstr>    CDBG Program </vt:lpstr>
      <vt:lpstr>    CDBG Program </vt:lpstr>
      <vt:lpstr>    CDBG Program </vt:lpstr>
      <vt:lpstr>    CDBG Program </vt:lpstr>
      <vt:lpstr>   CDBG FY 2021 Activities </vt:lpstr>
      <vt:lpstr>      Public Facilities Senior Residence </vt:lpstr>
      <vt:lpstr>    Residential Rehabilitation </vt:lpstr>
      <vt:lpstr>       Public Service </vt:lpstr>
      <vt:lpstr>       CDBG Program </vt:lpstr>
      <vt:lpstr>             CDBG Program </vt:lpstr>
      <vt:lpstr>       CDBG Program </vt:lpstr>
      <vt:lpstr>      CDBG Program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Development Block Grant Program (CDBG)</dc:title>
  <dc:creator>Denise Creary</dc:creator>
  <cp:lastModifiedBy>Martin Larsen</cp:lastModifiedBy>
  <cp:revision>22</cp:revision>
  <dcterms:created xsi:type="dcterms:W3CDTF">2022-03-02T16:49:22Z</dcterms:created>
  <dcterms:modified xsi:type="dcterms:W3CDTF">2022-04-18T18:24:13Z</dcterms:modified>
</cp:coreProperties>
</file>